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Blogger" charset="1" panose="02000506030000020004"/>
      <p:regular r:id="rId23"/>
    </p:embeddedFont>
    <p:embeddedFont>
      <p:font typeface="Blogger Bold" charset="1" panose="02000506030000020004"/>
      <p:regular r:id="rId24"/>
    </p:embeddedFont>
    <p:embeddedFont>
      <p:font typeface="Blogger Italics" charset="1" panose="02000506030000020004"/>
      <p:regular r:id="rId25"/>
    </p:embeddedFont>
    <p:embeddedFont>
      <p:font typeface="Blogger Bold Italics" charset="1" panose="02000506030000020004"/>
      <p:regular r:id="rId26"/>
    </p:embeddedFont>
    <p:embeddedFont>
      <p:font typeface="Blogger Light" charset="1" panose="02000506030000020004"/>
      <p:regular r:id="rId27"/>
    </p:embeddedFont>
    <p:embeddedFont>
      <p:font typeface="Blogger Light Italics" charset="1" panose="02000506030000020004"/>
      <p:regular r:id="rId28"/>
    </p:embeddedFont>
    <p:embeddedFont>
      <p:font typeface="Blogger Medium" charset="1" panose="02000506030000020004"/>
      <p:regular r:id="rId29"/>
    </p:embeddedFont>
    <p:embeddedFont>
      <p:font typeface="Blogger Medium Italics" charset="1" panose="0200050603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15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14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6.png" Type="http://schemas.openxmlformats.org/officeDocument/2006/relationships/image"/><Relationship Id="rId8" Target="../media/image54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54.png" Type="http://schemas.openxmlformats.org/officeDocument/2006/relationships/image"/><Relationship Id="rId13" Target="../media/image74.png" Type="http://schemas.openxmlformats.org/officeDocument/2006/relationships/image"/><Relationship Id="rId14" Target="../media/image75.png" Type="http://schemas.openxmlformats.org/officeDocument/2006/relationships/image"/><Relationship Id="rId15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79.png" Type="http://schemas.openxmlformats.org/officeDocument/2006/relationships/image"/><Relationship Id="rId12" Target="../media/image54.png" Type="http://schemas.openxmlformats.org/officeDocument/2006/relationships/image"/><Relationship Id="rId13" Target="../media/image80.pn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13" Target="../media/image87.svg" Type="http://schemas.openxmlformats.org/officeDocument/2006/relationships/image"/><Relationship Id="rId14" Target="../media/image88.png" Type="http://schemas.openxmlformats.org/officeDocument/2006/relationships/image"/><Relationship Id="rId15" Target="../media/image89.svg" Type="http://schemas.openxmlformats.org/officeDocument/2006/relationships/image"/><Relationship Id="rId16" Target="../media/image90.png" Type="http://schemas.openxmlformats.org/officeDocument/2006/relationships/image"/><Relationship Id="rId17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15" Target="../media/image4.png" Type="http://schemas.openxmlformats.org/officeDocument/2006/relationships/image"/><Relationship Id="rId16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2.jpe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5674" y="178829"/>
            <a:ext cx="3185123" cy="3703632"/>
          </a:xfrm>
          <a:custGeom>
            <a:avLst/>
            <a:gdLst/>
            <a:ahLst/>
            <a:cxnLst/>
            <a:rect r="r" b="b" t="t" l="l"/>
            <a:pathLst>
              <a:path h="3703632" w="3185123">
                <a:moveTo>
                  <a:pt x="0" y="0"/>
                </a:moveTo>
                <a:lnTo>
                  <a:pt x="3185123" y="0"/>
                </a:lnTo>
                <a:lnTo>
                  <a:pt x="318512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7696" y="769099"/>
            <a:ext cx="3180494" cy="3703632"/>
          </a:xfrm>
          <a:custGeom>
            <a:avLst/>
            <a:gdLst/>
            <a:ahLst/>
            <a:cxnLst/>
            <a:rect r="r" b="b" t="t" l="l"/>
            <a:pathLst>
              <a:path h="3703632" w="3180494">
                <a:moveTo>
                  <a:pt x="0" y="0"/>
                </a:moveTo>
                <a:lnTo>
                  <a:pt x="3180493" y="0"/>
                </a:lnTo>
                <a:lnTo>
                  <a:pt x="318049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644" y="381681"/>
            <a:ext cx="1995715" cy="2182449"/>
          </a:xfrm>
          <a:custGeom>
            <a:avLst/>
            <a:gdLst/>
            <a:ahLst/>
            <a:cxnLst/>
            <a:rect r="r" b="b" t="t" l="l"/>
            <a:pathLst>
              <a:path h="2182449" w="1995715">
                <a:moveTo>
                  <a:pt x="0" y="0"/>
                </a:moveTo>
                <a:lnTo>
                  <a:pt x="1995715" y="0"/>
                </a:lnTo>
                <a:lnTo>
                  <a:pt x="1995715" y="2182448"/>
                </a:lnTo>
                <a:lnTo>
                  <a:pt x="0" y="218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2172" y="386715"/>
            <a:ext cx="8923655" cy="64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POLITECHNIKA ŚWIĘTOKRZYSKA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3643" y="1000125"/>
            <a:ext cx="1002071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WYDZIAŁ ELEKTROTECHNIKI, AUTOMATYKI I INFORMATYKI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9909" y="2005965"/>
            <a:ext cx="1236818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KIERUNEK: INFORMATYKA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3643" y="4327977"/>
            <a:ext cx="10020715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PRACA DYPLOMOWA INŻYNIERSKA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0304" y="5105400"/>
            <a:ext cx="10827392" cy="14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999">
                <a:solidFill>
                  <a:srgbClr val="F9F5F4"/>
                </a:solidFill>
                <a:latin typeface="Times New Roman Bold"/>
              </a:rPr>
              <a:t>Aplikacja kinowa z dostępem do filmów w trybie on-line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151" y="7762874"/>
            <a:ext cx="7636199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Promotor: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dr inż. Ludomir Tuszyński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0655" y="7762874"/>
            <a:ext cx="471864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Wykonał: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Michał Kaczor, 091268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7451" y="9511664"/>
            <a:ext cx="555309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"/>
              </a:rPr>
              <a:t>Kielce,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8224" y="7823664"/>
            <a:ext cx="3121726" cy="3629914"/>
          </a:xfrm>
          <a:custGeom>
            <a:avLst/>
            <a:gdLst/>
            <a:ahLst/>
            <a:cxnLst/>
            <a:rect r="r" b="b" t="t" l="l"/>
            <a:pathLst>
              <a:path h="3629914" w="3121726">
                <a:moveTo>
                  <a:pt x="0" y="0"/>
                </a:moveTo>
                <a:lnTo>
                  <a:pt x="3121726" y="0"/>
                </a:lnTo>
                <a:lnTo>
                  <a:pt x="3121726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37286" y="8402185"/>
            <a:ext cx="3117189" cy="3629914"/>
          </a:xfrm>
          <a:custGeom>
            <a:avLst/>
            <a:gdLst/>
            <a:ahLst/>
            <a:cxnLst/>
            <a:rect r="r" b="b" t="t" l="l"/>
            <a:pathLst>
              <a:path h="3629914" w="3117189">
                <a:moveTo>
                  <a:pt x="0" y="0"/>
                </a:moveTo>
                <a:lnTo>
                  <a:pt x="3117189" y="0"/>
                </a:lnTo>
                <a:lnTo>
                  <a:pt x="3117189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858843">
            <a:off x="4381205" y="2475197"/>
            <a:ext cx="3176506" cy="6285263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95" r="0" b="-29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1858843">
            <a:off x="994529" y="8115870"/>
            <a:ext cx="3176506" cy="6285263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95" r="0" b="-29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1858843">
            <a:off x="-378531" y="2603811"/>
            <a:ext cx="3176506" cy="6285263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95" r="0" b="-295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810631" y="157643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948801" y="2388073"/>
            <a:ext cx="1736421" cy="1456952"/>
          </a:xfrm>
          <a:custGeom>
            <a:avLst/>
            <a:gdLst/>
            <a:ahLst/>
            <a:cxnLst/>
            <a:rect r="r" b="b" t="t" l="l"/>
            <a:pathLst>
              <a:path h="1456952" w="1736421">
                <a:moveTo>
                  <a:pt x="0" y="0"/>
                </a:moveTo>
                <a:lnTo>
                  <a:pt x="1736421" y="0"/>
                </a:lnTo>
                <a:lnTo>
                  <a:pt x="1736421" y="1456952"/>
                </a:lnTo>
                <a:lnTo>
                  <a:pt x="0" y="1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9" t="0" r="-5311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8947138" y="421001"/>
            <a:ext cx="1736421" cy="1450975"/>
          </a:xfrm>
          <a:custGeom>
            <a:avLst/>
            <a:gdLst/>
            <a:ahLst/>
            <a:cxnLst/>
            <a:rect r="r" b="b" t="t" l="l"/>
            <a:pathLst>
              <a:path h="1450975" w="1736421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591" t="0" r="-2926" b="-390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947138" y="6323852"/>
            <a:ext cx="1736421" cy="1450975"/>
          </a:xfrm>
          <a:custGeom>
            <a:avLst/>
            <a:gdLst/>
            <a:ahLst/>
            <a:cxnLst/>
            <a:rect r="r" b="b" t="t" l="l"/>
            <a:pathLst>
              <a:path h="1450975" w="1736421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356" r="0" b="-2356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952126" y="4359375"/>
            <a:ext cx="1733095" cy="1450127"/>
          </a:xfrm>
          <a:custGeom>
            <a:avLst/>
            <a:gdLst/>
            <a:ahLst/>
            <a:cxnLst/>
            <a:rect r="r" b="b" t="t" l="l"/>
            <a:pathLst>
              <a:path h="1450127" w="1733095">
                <a:moveTo>
                  <a:pt x="0" y="0"/>
                </a:moveTo>
                <a:lnTo>
                  <a:pt x="1733096" y="0"/>
                </a:lnTo>
                <a:lnTo>
                  <a:pt x="1733096" y="1450127"/>
                </a:lnTo>
                <a:lnTo>
                  <a:pt x="0" y="14501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76" t="-1339" r="-2160" b="-435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8948801" y="8290923"/>
            <a:ext cx="1736421" cy="1523258"/>
          </a:xfrm>
          <a:custGeom>
            <a:avLst/>
            <a:gdLst/>
            <a:ahLst/>
            <a:cxnLst/>
            <a:rect r="r" b="b" t="t" l="l"/>
            <a:pathLst>
              <a:path h="1523258" w="1736421">
                <a:moveTo>
                  <a:pt x="0" y="0"/>
                </a:moveTo>
                <a:lnTo>
                  <a:pt x="1736421" y="0"/>
                </a:lnTo>
                <a:lnTo>
                  <a:pt x="1736421" y="1523258"/>
                </a:lnTo>
                <a:lnTo>
                  <a:pt x="0" y="1523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84" t="0" r="-4284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1" id="41"/>
          <p:cNvSpPr txBox="true"/>
          <p:nvPr/>
        </p:nvSpPr>
        <p:spPr>
          <a:xfrm rot="0">
            <a:off x="784740" y="430526"/>
            <a:ext cx="7084127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54415" y="1457551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EKRANY GŁÓWNE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83591" y="421001"/>
            <a:ext cx="383897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FILMY/STREAMING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83591" y="773426"/>
            <a:ext cx="716038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na dokonanie zakupu biletu na seans lub dostępu do filmu w postaci streamingu.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83591" y="2234584"/>
            <a:ext cx="383897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RABATY/DOŁADOWANIA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83591" y="2587009"/>
            <a:ext cx="716038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sprawidzić wysokość salda aplikacji oraz doładować je przy pomocy kodu blik lub kodów rabatowych.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83591" y="4497964"/>
            <a:ext cx="383897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ZAKUPY/TRANSAKCJE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83591" y="4850389"/>
            <a:ext cx="716038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sprawdzić wszystkie transakcje konta, aktualne bilety oraz wykupione streamingi.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83591" y="6336782"/>
            <a:ext cx="383897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SHORTS/KKTUBE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83591" y="6689207"/>
            <a:ext cx="716038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przeglądać filmiki użytkowników oraz dodawać własne. Pozwala komentować i likować filmiki.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83591" y="8331492"/>
            <a:ext cx="383897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CZAT/KOMUNIKACJA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83591" y="8683917"/>
            <a:ext cx="716038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komunikować się z innymi użytkownikami aplikacji w czasie rzeczywistym. Pozwala tworzyć zarówno czaty prywatne jak i grupowe.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92738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05. / 08.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4962" y="-1020721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9662" y="1405244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59" y="140524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2845" y="4603328"/>
            <a:ext cx="2680079" cy="5432593"/>
            <a:chOff x="0" y="0"/>
            <a:chExt cx="9398000" cy="190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l="0" t="-616" r="0" b="-61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2523885" y="4810311"/>
            <a:ext cx="692062" cy="1678068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242502" y="2094014"/>
            <a:ext cx="2680079" cy="5432593"/>
            <a:chOff x="0" y="0"/>
            <a:chExt cx="93980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l="0" t="-616" r="0" b="-61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11095637" y="7122911"/>
            <a:ext cx="1160319" cy="196714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255956" y="4603328"/>
            <a:ext cx="2680079" cy="5432593"/>
            <a:chOff x="0" y="0"/>
            <a:chExt cx="9398000" cy="190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l="0" t="-490" r="0" b="-49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269410" y="2094014"/>
            <a:ext cx="2680079" cy="5432593"/>
            <a:chOff x="0" y="0"/>
            <a:chExt cx="9398000" cy="190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l="0" t="-616" r="0" b="-61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flipV="true">
            <a:off x="14235601" y="7526607"/>
            <a:ext cx="2373849" cy="1542466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215946" y="2094014"/>
            <a:ext cx="2680079" cy="5432593"/>
            <a:chOff x="0" y="0"/>
            <a:chExt cx="9398000" cy="190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l="0" t="-616" r="0" b="-616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>
            <a:off x="5389638" y="7301422"/>
            <a:ext cx="839410" cy="9893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229047" y="4595018"/>
            <a:ext cx="2680079" cy="5432593"/>
            <a:chOff x="0" y="0"/>
            <a:chExt cx="9398000" cy="190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l="0" t="-490" r="0" b="-49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AutoShape 28" id="28"/>
          <p:cNvSpPr/>
          <p:nvPr/>
        </p:nvSpPr>
        <p:spPr>
          <a:xfrm flipV="true">
            <a:off x="8090230" y="7253527"/>
            <a:ext cx="2435867" cy="2512543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556959" y="383893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96999" y="1234575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KUPNO BILETU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05. / 08.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227" y="-733938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740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7418" y="291865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9485" y="441851"/>
            <a:ext cx="2680079" cy="5432593"/>
            <a:chOff x="0" y="0"/>
            <a:chExt cx="9398000" cy="190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l="0" t="-616" r="0" b="-61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162586" y="441851"/>
            <a:ext cx="2680079" cy="5432593"/>
            <a:chOff x="0" y="0"/>
            <a:chExt cx="93980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l="0" t="-616" r="0" b="-61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176040" y="441851"/>
            <a:ext cx="2680079" cy="5432593"/>
            <a:chOff x="0" y="0"/>
            <a:chExt cx="9398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l="0" t="-616" r="0" b="-61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477375" y="4604078"/>
            <a:ext cx="2680079" cy="5432593"/>
            <a:chOff x="0" y="0"/>
            <a:chExt cx="9398000" cy="190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l="0" t="-616" r="0" b="-61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490476" y="4604078"/>
            <a:ext cx="2680079" cy="5432593"/>
            <a:chOff x="0" y="0"/>
            <a:chExt cx="9398000" cy="190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l="0" t="-490" r="0" b="-49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5503931" y="4604078"/>
            <a:ext cx="2680079" cy="5432593"/>
            <a:chOff x="0" y="0"/>
            <a:chExt cx="9398000" cy="190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l="0" t="-616" r="0" b="-616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t="0" r="-42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29704" y="835125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057418" y="1897306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97458" y="2747988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SALDO KONTA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9704" y="7329899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69744" y="8180581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HISTORIA TRANSAKCJI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05. / 08.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227" y="6619846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455525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450309" y="120041"/>
            <a:ext cx="3164665" cy="6414861"/>
            <a:chOff x="0" y="0"/>
            <a:chExt cx="93980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7"/>
              <a:stretch>
                <a:fillRect l="0" t="-616" r="0" b="-61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t="0" r="-4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259544" y="867515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18723" y="3577438"/>
            <a:ext cx="3206570" cy="6499805"/>
            <a:chOff x="0" y="0"/>
            <a:chExt cx="93980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l="0" t="-616" r="0" b="-61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t="0" r="-4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58669" y="3577438"/>
            <a:ext cx="3206570" cy="6499805"/>
            <a:chOff x="0" y="0"/>
            <a:chExt cx="9398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l="0" t="-616" r="0" b="-61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t="0" r="-42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910364" y="120041"/>
            <a:ext cx="3206570" cy="6499805"/>
            <a:chOff x="0" y="0"/>
            <a:chExt cx="9398000" cy="190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l="0" t="-616" r="0" b="-61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t="0" r="-42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84628" y="120041"/>
            <a:ext cx="3164665" cy="6414861"/>
            <a:chOff x="0" y="0"/>
            <a:chExt cx="9398000" cy="190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l="0" t="-616" r="0" b="-61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t="0" r="-4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218723" y="205957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259544" y="7653804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9584" y="8504486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CZATY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8723" y="1038225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8763" y="1888907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SHORTS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05. / 08.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1886" y="7396794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49" y="0"/>
                </a:lnTo>
                <a:lnTo>
                  <a:pt x="2761649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93468" y="7908586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7018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379" y="3808982"/>
            <a:ext cx="845142" cy="1049273"/>
          </a:xfrm>
          <a:custGeom>
            <a:avLst/>
            <a:gdLst/>
            <a:ahLst/>
            <a:cxnLst/>
            <a:rect r="r" b="b" t="t" l="l"/>
            <a:pathLst>
              <a:path h="1049273" w="845142">
                <a:moveTo>
                  <a:pt x="0" y="0"/>
                </a:moveTo>
                <a:lnTo>
                  <a:pt x="845142" y="0"/>
                </a:lnTo>
                <a:lnTo>
                  <a:pt x="845142" y="1049273"/>
                </a:lnTo>
                <a:lnTo>
                  <a:pt x="0" y="1049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748964" y="222478"/>
            <a:ext cx="3402140" cy="6896229"/>
            <a:chOff x="0" y="0"/>
            <a:chExt cx="93980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l="0" t="-616" r="0" b="-61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848581" y="1194388"/>
            <a:ext cx="3402140" cy="6896229"/>
            <a:chOff x="0" y="0"/>
            <a:chExt cx="93980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l="0" t="-616" r="0" b="-61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126160" y="2196382"/>
            <a:ext cx="3402140" cy="6896229"/>
            <a:chOff x="0" y="0"/>
            <a:chExt cx="9398000" cy="190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l="0" t="-616" r="0" b="-61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225777" y="3168292"/>
            <a:ext cx="3402140" cy="6896229"/>
            <a:chOff x="0" y="0"/>
            <a:chExt cx="9398000" cy="190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l="0" t="-616" r="0" b="-61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240277"/>
            <a:ext cx="765023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4531" y="3751832"/>
            <a:ext cx="4462441" cy="437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Czarna skrzynka to technika testowania, gdzie funkcje systemu są oceniane bez analizy kodu. Tester dostarcza dane wejściowe, obserwuje reakcję systemu i ocenia wyniki, identyfikując błędy i sprawdzając zgodność z oczekiwaniami użytkownika.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389255" y="2125235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TECHNIKA CZARNEJ SKRZYNKI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9393806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06. / 08.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0696" y="8837495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32278" y="9349286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1234" y="206813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21750" y="3535994"/>
            <a:ext cx="707486" cy="928681"/>
          </a:xfrm>
          <a:custGeom>
            <a:avLst/>
            <a:gdLst/>
            <a:ahLst/>
            <a:cxnLst/>
            <a:rect r="r" b="b" t="t" l="l"/>
            <a:pathLst>
              <a:path h="928681" w="707486">
                <a:moveTo>
                  <a:pt x="0" y="0"/>
                </a:moveTo>
                <a:lnTo>
                  <a:pt x="707486" y="0"/>
                </a:lnTo>
                <a:lnTo>
                  <a:pt x="707486" y="928681"/>
                </a:lnTo>
                <a:lnTo>
                  <a:pt x="0" y="928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01234" y="1038225"/>
            <a:ext cx="765023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1790" y="1923183"/>
            <a:ext cx="59360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TESTY JAKOŚCI DANYCH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2111" y="3478844"/>
            <a:ext cx="5407719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Testy jakości danych sprawdzają, czy aplikacja skutecznie waliduje różne rodzaje danych wejściowych, takie jak puste pola formularza, nieprawidłowe dane czy błędy formatu. Celem jest zapewnienie poprawnego zachowania systemu w reakcji na różnorodne scenariusze wprowadzania danych.</a:t>
            </a:r>
          </a:p>
          <a:p>
            <a:pPr algn="just">
              <a:lnSpc>
                <a:spcPts val="3500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33504">
            <a:off x="218688" y="286091"/>
            <a:ext cx="3206570" cy="6499805"/>
            <a:chOff x="0" y="0"/>
            <a:chExt cx="93980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l="0" t="-71" r="0" b="-7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10026">
            <a:off x="7366303" y="1943254"/>
            <a:ext cx="3206570" cy="6499805"/>
            <a:chOff x="0" y="0"/>
            <a:chExt cx="9398000" cy="190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l="0" t="-616" r="0" b="-61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5311">
            <a:off x="192111" y="7037097"/>
            <a:ext cx="3206570" cy="6499805"/>
            <a:chOff x="0" y="0"/>
            <a:chExt cx="9398000" cy="190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l="0" t="-616" r="0" b="-61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3778786" y="1938592"/>
            <a:ext cx="3206570" cy="6499805"/>
            <a:chOff x="0" y="0"/>
            <a:chExt cx="9398000" cy="190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l="0" t="-616" r="0" b="-616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t="0" r="-42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4595182" y="-2260353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49" y="0"/>
                </a:lnTo>
                <a:lnTo>
                  <a:pt x="2761649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206764" y="-1748561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5" y="0"/>
                </a:lnTo>
                <a:lnTo>
                  <a:pt x="2757635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06. / 08.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6616" y="229425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75034" y="741217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5807" y="205001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5896" y="1554178"/>
            <a:ext cx="7141079" cy="7141079"/>
          </a:xfrm>
          <a:custGeom>
            <a:avLst/>
            <a:gdLst/>
            <a:ahLst/>
            <a:cxnLst/>
            <a:rect r="r" b="b" t="t" l="l"/>
            <a:pathLst>
              <a:path h="7141079" w="7141079">
                <a:moveTo>
                  <a:pt x="0" y="0"/>
                </a:moveTo>
                <a:lnTo>
                  <a:pt x="7141080" y="0"/>
                </a:lnTo>
                <a:lnTo>
                  <a:pt x="7141080" y="7141079"/>
                </a:lnTo>
                <a:lnTo>
                  <a:pt x="0" y="7141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60329" y="-1861506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1911" y="-1349714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24673" y="3356502"/>
            <a:ext cx="1523691" cy="1064679"/>
          </a:xfrm>
          <a:custGeom>
            <a:avLst/>
            <a:gdLst/>
            <a:ahLst/>
            <a:cxnLst/>
            <a:rect r="r" b="b" t="t" l="l"/>
            <a:pathLst>
              <a:path h="1064679" w="1523691">
                <a:moveTo>
                  <a:pt x="0" y="0"/>
                </a:moveTo>
                <a:lnTo>
                  <a:pt x="1523691" y="0"/>
                </a:lnTo>
                <a:lnTo>
                  <a:pt x="1523691" y="1064679"/>
                </a:lnTo>
                <a:lnTo>
                  <a:pt x="0" y="106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5807" y="4984958"/>
            <a:ext cx="1262286" cy="1219684"/>
          </a:xfrm>
          <a:custGeom>
            <a:avLst/>
            <a:gdLst/>
            <a:ahLst/>
            <a:cxnLst/>
            <a:rect r="r" b="b" t="t" l="l"/>
            <a:pathLst>
              <a:path h="1219684" w="1262286">
                <a:moveTo>
                  <a:pt x="0" y="0"/>
                </a:moveTo>
                <a:lnTo>
                  <a:pt x="1262286" y="0"/>
                </a:lnTo>
                <a:lnTo>
                  <a:pt x="1262286" y="1219684"/>
                </a:lnTo>
                <a:lnTo>
                  <a:pt x="0" y="1219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46501" y="6740296"/>
            <a:ext cx="920898" cy="1247521"/>
          </a:xfrm>
          <a:custGeom>
            <a:avLst/>
            <a:gdLst/>
            <a:ahLst/>
            <a:cxnLst/>
            <a:rect r="r" b="b" t="t" l="l"/>
            <a:pathLst>
              <a:path h="1247521" w="920898">
                <a:moveTo>
                  <a:pt x="0" y="0"/>
                </a:moveTo>
                <a:lnTo>
                  <a:pt x="920898" y="0"/>
                </a:lnTo>
                <a:lnTo>
                  <a:pt x="920898" y="1247521"/>
                </a:lnTo>
                <a:lnTo>
                  <a:pt x="0" y="1247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44044" y="8441487"/>
            <a:ext cx="1174678" cy="1223623"/>
          </a:xfrm>
          <a:custGeom>
            <a:avLst/>
            <a:gdLst/>
            <a:ahLst/>
            <a:cxnLst/>
            <a:rect r="r" b="b" t="t" l="l"/>
            <a:pathLst>
              <a:path h="1223623" w="1174678">
                <a:moveTo>
                  <a:pt x="0" y="0"/>
                </a:moveTo>
                <a:lnTo>
                  <a:pt x="1174678" y="0"/>
                </a:lnTo>
                <a:lnTo>
                  <a:pt x="1174678" y="1223623"/>
                </a:lnTo>
                <a:lnTo>
                  <a:pt x="0" y="122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24673" y="1038225"/>
            <a:ext cx="8644843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PODSUMOWANIE I WNIOSKI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70180" y="3677006"/>
            <a:ext cx="695151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WSPÓŁCZESNA ROZRYWKA W ZASIĘGU RĘKI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70180" y="5382964"/>
            <a:ext cx="561602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EFEKTYWNOŚĆ TECHNOLOGICZNA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70180" y="7157785"/>
            <a:ext cx="561602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BEZPIECZEŃSTWO TO PRIORYTET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70180" y="8932605"/>
            <a:ext cx="561602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SKUTECZNE FUNKCJE UŻYTKOWE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07. / 08.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173062" y="917434"/>
            <a:ext cx="2680079" cy="5302997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2624" t="0" r="-14262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173062" y="6590742"/>
            <a:ext cx="2680079" cy="5302997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628" t="0" r="-112628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033822" y="-1417612"/>
            <a:ext cx="2680079" cy="5302997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1" t="0" r="-1321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3033822" y="4255696"/>
            <a:ext cx="2680079" cy="5302997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234" t="0" r="-22234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826906" y="964039"/>
            <a:ext cx="2680079" cy="5302997"/>
            <a:chOff x="0" y="0"/>
            <a:chExt cx="2620010" cy="51841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49" t="0" r="-2249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9826906" y="6637347"/>
            <a:ext cx="2680079" cy="5302997"/>
            <a:chOff x="0" y="0"/>
            <a:chExt cx="2620010" cy="51841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175" t="0" r="-4175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839146" y="963301"/>
            <a:ext cx="6869918" cy="807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DZIĘKUJĘ ZA UWAGĘ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ZAPRASZAM DO ZADANWANIA PYTAŃ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08. / 08.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750" y="203563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2778" y="-275213"/>
            <a:ext cx="2185222" cy="2540956"/>
          </a:xfrm>
          <a:custGeom>
            <a:avLst/>
            <a:gdLst/>
            <a:ahLst/>
            <a:cxnLst/>
            <a:rect r="r" b="b" t="t" l="l"/>
            <a:pathLst>
              <a:path h="2540956" w="2185222">
                <a:moveTo>
                  <a:pt x="0" y="0"/>
                </a:moveTo>
                <a:lnTo>
                  <a:pt x="2185222" y="0"/>
                </a:lnTo>
                <a:lnTo>
                  <a:pt x="2185222" y="2540955"/>
                </a:lnTo>
                <a:lnTo>
                  <a:pt x="0" y="2540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5433" y="129754"/>
            <a:ext cx="2182046" cy="2540956"/>
          </a:xfrm>
          <a:custGeom>
            <a:avLst/>
            <a:gdLst/>
            <a:ahLst/>
            <a:cxnLst/>
            <a:rect r="r" b="b" t="t" l="l"/>
            <a:pathLst>
              <a:path h="2540956" w="2182046">
                <a:moveTo>
                  <a:pt x="0" y="0"/>
                </a:moveTo>
                <a:lnTo>
                  <a:pt x="2182046" y="0"/>
                </a:lnTo>
                <a:lnTo>
                  <a:pt x="2182046" y="2540956"/>
                </a:lnTo>
                <a:lnTo>
                  <a:pt x="0" y="254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1277" y="8242296"/>
            <a:ext cx="2415923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PYTANIA I DYSKUSJA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7375" y="7022488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08.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749742">
            <a:off x="-83491" y="6115669"/>
            <a:ext cx="3176506" cy="628526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t="0" r="-11262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99526" y="3168433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59243"/>
            <a:ext cx="6490517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SPIS TREŚCI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407290"/>
            <a:ext cx="2257425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CEL I ZAKRES PRACY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187483"/>
            <a:ext cx="2703699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9650" y="4407290"/>
            <a:ext cx="2699567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19650" y="3187483"/>
            <a:ext cx="2527441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18621" y="4407290"/>
            <a:ext cx="2438201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TECHNOLOGIE I NARZĘDZIA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18621" y="3187483"/>
            <a:ext cx="2255042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09570" y="4407290"/>
            <a:ext cx="2954578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BEZPIECZEŃSTWO DANYCH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09570" y="3187483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97296" y="8242296"/>
            <a:ext cx="2415923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97296" y="7022488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06.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98325" y="8242296"/>
            <a:ext cx="2583103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PODSUMOWANIE I WNIOSKI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98325" y="7022488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07.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6787890" y="3168433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470397" y="3168433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-2926831">
            <a:off x="14116308" y="5845661"/>
            <a:ext cx="2010898" cy="718896"/>
          </a:xfrm>
          <a:custGeom>
            <a:avLst/>
            <a:gdLst/>
            <a:ahLst/>
            <a:cxnLst/>
            <a:rect r="r" b="b" t="t" l="l"/>
            <a:pathLst>
              <a:path h="718896" w="2010898">
                <a:moveTo>
                  <a:pt x="2010898" y="0"/>
                </a:moveTo>
                <a:lnTo>
                  <a:pt x="0" y="0"/>
                </a:lnTo>
                <a:lnTo>
                  <a:pt x="0" y="718896"/>
                </a:lnTo>
                <a:lnTo>
                  <a:pt x="2010898" y="718896"/>
                </a:lnTo>
                <a:lnTo>
                  <a:pt x="20108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0950101" y="6934395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7011022" y="6934395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5928296" y="4407290"/>
            <a:ext cx="2415923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928296" y="3187483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05.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4094167" y="3168433"/>
            <a:ext cx="1462654" cy="522899"/>
          </a:xfrm>
          <a:custGeom>
            <a:avLst/>
            <a:gdLst/>
            <a:ahLst/>
            <a:cxnLst/>
            <a:rect r="r" b="b" t="t" l="l"/>
            <a:pathLst>
              <a:path h="522899" w="1462654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>
            <a:grpSpLocks noChangeAspect="true"/>
          </p:cNvGrpSpPr>
          <p:nvPr/>
        </p:nvGrpSpPr>
        <p:grpSpPr>
          <a:xfrm rot="-1556137">
            <a:off x="16207179" y="7066470"/>
            <a:ext cx="3176506" cy="6285263"/>
            <a:chOff x="0" y="0"/>
            <a:chExt cx="2620010" cy="51841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2324" t="0" r="-112324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466986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0224" t="0" r="-11022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826906" y="3398310"/>
            <a:ext cx="6138450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999">
                <a:solidFill>
                  <a:srgbClr val="FFFFFF"/>
                </a:solidFill>
                <a:latin typeface="Blogger Bold"/>
              </a:rPr>
              <a:t>CEL PRACY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6906" y="5292167"/>
            <a:ext cx="743239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Celem pracy jest zaprojektowanie i wykonanie internetowej aplikacji kinowej umożliwiającej dostęp do filmów w trybie on-line.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81348" t="0" r="-14390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628" t="0" r="-112628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2324" t="0" r="-112324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22189" t="0" r="-22189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628" t="0" r="-112628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15786523" y="6637347"/>
            <a:ext cx="3427641" cy="3985629"/>
          </a:xfrm>
          <a:custGeom>
            <a:avLst/>
            <a:gdLst/>
            <a:ahLst/>
            <a:cxnLst/>
            <a:rect r="r" b="b" t="t" l="l"/>
            <a:pathLst>
              <a:path h="3985629" w="3427641">
                <a:moveTo>
                  <a:pt x="0" y="0"/>
                </a:moveTo>
                <a:lnTo>
                  <a:pt x="3427641" y="0"/>
                </a:lnTo>
                <a:lnTo>
                  <a:pt x="3427641" y="3985629"/>
                </a:lnTo>
                <a:lnTo>
                  <a:pt x="0" y="3985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5304436" y="7272561"/>
            <a:ext cx="3422659" cy="3985629"/>
          </a:xfrm>
          <a:custGeom>
            <a:avLst/>
            <a:gdLst/>
            <a:ahLst/>
            <a:cxnLst/>
            <a:rect r="r" b="b" t="t" l="l"/>
            <a:pathLst>
              <a:path h="3985629" w="3422659">
                <a:moveTo>
                  <a:pt x="0" y="0"/>
                </a:moveTo>
                <a:lnTo>
                  <a:pt x="3422659" y="0"/>
                </a:lnTo>
                <a:lnTo>
                  <a:pt x="3422659" y="3985628"/>
                </a:lnTo>
                <a:lnTo>
                  <a:pt x="0" y="3985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5786523" y="-1076534"/>
            <a:ext cx="3427641" cy="3985629"/>
          </a:xfrm>
          <a:custGeom>
            <a:avLst/>
            <a:gdLst/>
            <a:ahLst/>
            <a:cxnLst/>
            <a:rect r="r" b="b" t="t" l="l"/>
            <a:pathLst>
              <a:path h="3985629" w="3427641">
                <a:moveTo>
                  <a:pt x="0" y="0"/>
                </a:moveTo>
                <a:lnTo>
                  <a:pt x="3427641" y="0"/>
                </a:lnTo>
                <a:lnTo>
                  <a:pt x="3427641" y="3985628"/>
                </a:lnTo>
                <a:lnTo>
                  <a:pt x="0" y="3985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5304436" y="-416697"/>
            <a:ext cx="3422659" cy="3985629"/>
          </a:xfrm>
          <a:custGeom>
            <a:avLst/>
            <a:gdLst/>
            <a:ahLst/>
            <a:cxnLst/>
            <a:rect r="r" b="b" t="t" l="l"/>
            <a:pathLst>
              <a:path h="3985629" w="3422659">
                <a:moveTo>
                  <a:pt x="0" y="0"/>
                </a:moveTo>
                <a:lnTo>
                  <a:pt x="3422659" y="0"/>
                </a:lnTo>
                <a:lnTo>
                  <a:pt x="3422659" y="3985629"/>
                </a:lnTo>
                <a:lnTo>
                  <a:pt x="0" y="3985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0" y="5788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01. / 08.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404" y="6909626"/>
            <a:ext cx="3891921" cy="4525490"/>
          </a:xfrm>
          <a:custGeom>
            <a:avLst/>
            <a:gdLst/>
            <a:ahLst/>
            <a:cxnLst/>
            <a:rect r="r" b="b" t="t" l="l"/>
            <a:pathLst>
              <a:path h="4525490" w="3891921">
                <a:moveTo>
                  <a:pt x="0" y="0"/>
                </a:moveTo>
                <a:lnTo>
                  <a:pt x="3891921" y="0"/>
                </a:lnTo>
                <a:lnTo>
                  <a:pt x="3891921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6983" y="7630880"/>
            <a:ext cx="3886264" cy="4525490"/>
          </a:xfrm>
          <a:custGeom>
            <a:avLst/>
            <a:gdLst/>
            <a:ahLst/>
            <a:cxnLst/>
            <a:rect r="r" b="b" t="t" l="l"/>
            <a:pathLst>
              <a:path h="4525490" w="3886264">
                <a:moveTo>
                  <a:pt x="0" y="0"/>
                </a:moveTo>
                <a:lnTo>
                  <a:pt x="3886264" y="0"/>
                </a:lnTo>
                <a:lnTo>
                  <a:pt x="3886264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6073" y="-265582"/>
            <a:ext cx="18760145" cy="10552582"/>
          </a:xfrm>
          <a:custGeom>
            <a:avLst/>
            <a:gdLst/>
            <a:ahLst/>
            <a:cxnLst/>
            <a:rect r="r" b="b" t="t" l="l"/>
            <a:pathLst>
              <a:path h="10552582" w="18760145">
                <a:moveTo>
                  <a:pt x="0" y="0"/>
                </a:moveTo>
                <a:lnTo>
                  <a:pt x="18760146" y="0"/>
                </a:lnTo>
                <a:lnTo>
                  <a:pt x="18760146" y="10552582"/>
                </a:lnTo>
                <a:lnTo>
                  <a:pt x="0" y="10552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9458" y="215888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9458" y="1048409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ZAKRES PRACY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525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01. / 08.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07" y="-879725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9690" y="-533586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3866" y="213070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01413" y="-885926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8716" y="-539787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14574" y="3060891"/>
            <a:ext cx="11232224" cy="6442668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5630" t="0" r="-563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11867" y="470953"/>
            <a:ext cx="9715151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9749" y="3752706"/>
            <a:ext cx="5809551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ROSNĄCE ZAINTERESOWANIE STREAMINGIEM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44833" y="4678150"/>
            <a:ext cx="619830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Dane z Nielsen.com potwierdzają znaczny rozwój popularności platform streamingowych wśród użytkowników telewizji. Wzrost korzystania z usług świadczy o dynamicznych zmianach w preferencjach społeczności. Streaming staje się kluczowym elementem współczesnej rozrywki.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02. / 08.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07" y="-879725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9690" y="-533586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3866" y="213070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73995" y="5423902"/>
            <a:ext cx="3108461" cy="615062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39644" t="0" r="-14542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56428" y="5423902"/>
            <a:ext cx="3108461" cy="6150625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10"/>
              <a:stretch>
                <a:fillRect l="0" t="-62204" r="0" b="-5449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321302" y="4018272"/>
            <a:ext cx="3645395" cy="721304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1287" t="0" r="-31287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028700" y="1874333"/>
            <a:ext cx="441885" cy="747375"/>
          </a:xfrm>
          <a:custGeom>
            <a:avLst/>
            <a:gdLst/>
            <a:ahLst/>
            <a:cxnLst/>
            <a:rect r="r" b="b" t="t" l="l"/>
            <a:pathLst>
              <a:path h="747375" w="44188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79505" y="1874333"/>
            <a:ext cx="751220" cy="712976"/>
          </a:xfrm>
          <a:custGeom>
            <a:avLst/>
            <a:gdLst/>
            <a:ahLst/>
            <a:cxnLst/>
            <a:rect r="r" b="b" t="t" l="l"/>
            <a:pathLst>
              <a:path h="712976" w="751220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28700" y="5778507"/>
            <a:ext cx="767136" cy="767136"/>
          </a:xfrm>
          <a:custGeom>
            <a:avLst/>
            <a:gdLst/>
            <a:ahLst/>
            <a:cxnLst/>
            <a:rect r="r" b="b" t="t" l="l"/>
            <a:pathLst>
              <a:path h="767136" w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479505" y="5212017"/>
            <a:ext cx="751220" cy="693000"/>
          </a:xfrm>
          <a:custGeom>
            <a:avLst/>
            <a:gdLst/>
            <a:ahLst/>
            <a:cxnLst/>
            <a:rect r="r" b="b" t="t" l="l"/>
            <a:pathLst>
              <a:path h="693000" w="751220">
                <a:moveTo>
                  <a:pt x="0" y="0"/>
                </a:moveTo>
                <a:lnTo>
                  <a:pt x="751220" y="0"/>
                </a:lnTo>
                <a:lnTo>
                  <a:pt x="751220" y="693000"/>
                </a:lnTo>
                <a:lnTo>
                  <a:pt x="0" y="693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301413" y="-885926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038716" y="-539787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311867" y="470953"/>
            <a:ext cx="9715151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2849055"/>
            <a:ext cx="293053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ŁATWOŚĆ OBSŁUGI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253677"/>
            <a:ext cx="4628669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Aplikacje tego typu charakteryzują się intuicyjnym interfejsem, zapewniając prostą nawigację dla użytkowników o różnym stopniu zaawansowania.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00251" y="2849055"/>
            <a:ext cx="455904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TRENDY ROZWOJU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10658" y="3253677"/>
            <a:ext cx="544864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Dynamiczny rozwój oraz wprowadzanie nowości i innowacji zapewnia ciągłe dostosowywanie się do preferencji użytkowników.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6694121"/>
            <a:ext cx="316277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DOSTĘPNOŚĆ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7098743"/>
            <a:ext cx="376432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Dostęp do bogatej biblioteki filmów oraz innych funkcji społecznościowych w dowolnym miejscu i czasie.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06629" y="6096470"/>
            <a:ext cx="332409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DLA KAŻDEGO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47093" y="6501092"/>
            <a:ext cx="368363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Zaprojektowana z myślą o różnorodnych preferencjach filmowych, aplikacja oferuje szeroki wybór gatunków filmów spełniających wymagania dorosłych i młodych.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643171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02. / 08.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387" y="2052873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387" y="2950778"/>
            <a:ext cx="2450905" cy="2450905"/>
          </a:xfrm>
          <a:custGeom>
            <a:avLst/>
            <a:gdLst/>
            <a:ahLst/>
            <a:cxnLst/>
            <a:rect r="r" b="b" t="t" l="l"/>
            <a:pathLst>
              <a:path h="2450905" w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27346" y="2950778"/>
            <a:ext cx="2450905" cy="2450905"/>
          </a:xfrm>
          <a:custGeom>
            <a:avLst/>
            <a:gdLst/>
            <a:ahLst/>
            <a:cxnLst/>
            <a:rect r="r" b="b" t="t" l="l"/>
            <a:pathLst>
              <a:path h="2450905" w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13168" y="3482977"/>
            <a:ext cx="1880275" cy="1125815"/>
          </a:xfrm>
          <a:custGeom>
            <a:avLst/>
            <a:gdLst/>
            <a:ahLst/>
            <a:cxnLst/>
            <a:rect r="r" b="b" t="t" l="l"/>
            <a:pathLst>
              <a:path h="1125815" w="1880275">
                <a:moveTo>
                  <a:pt x="0" y="0"/>
                </a:moveTo>
                <a:lnTo>
                  <a:pt x="1880276" y="0"/>
                </a:lnTo>
                <a:lnTo>
                  <a:pt x="1880276" y="1125815"/>
                </a:lnTo>
                <a:lnTo>
                  <a:pt x="0" y="112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38780" y="3195123"/>
            <a:ext cx="1537079" cy="1906454"/>
          </a:xfrm>
          <a:custGeom>
            <a:avLst/>
            <a:gdLst/>
            <a:ahLst/>
            <a:cxnLst/>
            <a:rect r="r" b="b" t="t" l="l"/>
            <a:pathLst>
              <a:path h="1906454" w="1537079">
                <a:moveTo>
                  <a:pt x="0" y="0"/>
                </a:moveTo>
                <a:lnTo>
                  <a:pt x="1537078" y="0"/>
                </a:lnTo>
                <a:lnTo>
                  <a:pt x="1537078" y="1906454"/>
                </a:lnTo>
                <a:lnTo>
                  <a:pt x="0" y="190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28361" y="2790727"/>
            <a:ext cx="3123252" cy="2510314"/>
          </a:xfrm>
          <a:custGeom>
            <a:avLst/>
            <a:gdLst/>
            <a:ahLst/>
            <a:cxnLst/>
            <a:rect r="r" b="b" t="t" l="l"/>
            <a:pathLst>
              <a:path h="2510314" w="3123252">
                <a:moveTo>
                  <a:pt x="0" y="0"/>
                </a:moveTo>
                <a:lnTo>
                  <a:pt x="3123252" y="0"/>
                </a:lnTo>
                <a:lnTo>
                  <a:pt x="3123252" y="2510314"/>
                </a:lnTo>
                <a:lnTo>
                  <a:pt x="0" y="2510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9864" y="709221"/>
            <a:ext cx="10902366" cy="10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4268" y="5673546"/>
            <a:ext cx="2953731" cy="46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FLUTTERFLOW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5933" y="5463996"/>
            <a:ext cx="2953731" cy="88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FIREBASE &amp; FIRECLOUD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47067" y="5673546"/>
            <a:ext cx="2887931" cy="46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SUKCES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72268" y="-824444"/>
            <a:ext cx="2749245" cy="3196796"/>
          </a:xfrm>
          <a:custGeom>
            <a:avLst/>
            <a:gdLst/>
            <a:ahLst/>
            <a:cxnLst/>
            <a:rect r="r" b="b" t="t" l="l"/>
            <a:pathLst>
              <a:path h="3196796" w="2749245">
                <a:moveTo>
                  <a:pt x="0" y="0"/>
                </a:moveTo>
                <a:lnTo>
                  <a:pt x="2749244" y="0"/>
                </a:lnTo>
                <a:lnTo>
                  <a:pt x="2749244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39993" y="-350802"/>
            <a:ext cx="2745249" cy="3196796"/>
          </a:xfrm>
          <a:custGeom>
            <a:avLst/>
            <a:gdLst/>
            <a:ahLst/>
            <a:cxnLst/>
            <a:rect r="r" b="b" t="t" l="l"/>
            <a:pathLst>
              <a:path h="3196796" w="2745249">
                <a:moveTo>
                  <a:pt x="0" y="0"/>
                </a:moveTo>
                <a:lnTo>
                  <a:pt x="2745248" y="0"/>
                </a:lnTo>
                <a:lnTo>
                  <a:pt x="2745248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99864" y="6463104"/>
            <a:ext cx="14435134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Projekt wykorzystuje Flutterflow do szybkiego tworzenia interfejsu aplikacji mobilnej. Główny framework to Flutter z językiem Dart. Integracja z Firebase umożliwia efektywne zarządzanie danymi, autentykację, przechowywanie informacji i synchronizację w czasie rzeczywistym. Firecloud jako platforma przechowywania danych w chmurze zapewnia skalowalność i elastyczność. Te technologie razem tworzą solidne fundamenty dla efektywnego projektu aplikacji mobilnej.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628706" y="6510729"/>
            <a:ext cx="2749245" cy="3196796"/>
          </a:xfrm>
          <a:custGeom>
            <a:avLst/>
            <a:gdLst/>
            <a:ahLst/>
            <a:cxnLst/>
            <a:rect r="r" b="b" t="t" l="l"/>
            <a:pathLst>
              <a:path h="3196796" w="2749245">
                <a:moveTo>
                  <a:pt x="0" y="0"/>
                </a:moveTo>
                <a:lnTo>
                  <a:pt x="2749245" y="0"/>
                </a:lnTo>
                <a:lnTo>
                  <a:pt x="2749245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160981" y="6984371"/>
            <a:ext cx="2745249" cy="3196796"/>
          </a:xfrm>
          <a:custGeom>
            <a:avLst/>
            <a:gdLst/>
            <a:ahLst/>
            <a:cxnLst/>
            <a:rect r="r" b="b" t="t" l="l"/>
            <a:pathLst>
              <a:path h="3196796" w="2745249">
                <a:moveTo>
                  <a:pt x="0" y="0"/>
                </a:moveTo>
                <a:lnTo>
                  <a:pt x="2745249" y="0"/>
                </a:lnTo>
                <a:lnTo>
                  <a:pt x="2745249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03. / 08.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4329" y="-246535"/>
            <a:ext cx="2523671" cy="2934501"/>
          </a:xfrm>
          <a:custGeom>
            <a:avLst/>
            <a:gdLst/>
            <a:ahLst/>
            <a:cxnLst/>
            <a:rect r="r" b="b" t="t" l="l"/>
            <a:pathLst>
              <a:path h="2934501" w="2523671">
                <a:moveTo>
                  <a:pt x="0" y="0"/>
                </a:moveTo>
                <a:lnTo>
                  <a:pt x="2523671" y="0"/>
                </a:lnTo>
                <a:lnTo>
                  <a:pt x="2523671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09382" y="221154"/>
            <a:ext cx="2520003" cy="2934501"/>
          </a:xfrm>
          <a:custGeom>
            <a:avLst/>
            <a:gdLst/>
            <a:ahLst/>
            <a:cxnLst/>
            <a:rect r="r" b="b" t="t" l="l"/>
            <a:pathLst>
              <a:path h="2934501" w="2520003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062475" y="4424674"/>
            <a:ext cx="4903670" cy="3937113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0" t="-3585" r="0" b="-1428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89527" y="5437757"/>
            <a:ext cx="1907923" cy="1907923"/>
          </a:xfrm>
          <a:custGeom>
            <a:avLst/>
            <a:gdLst/>
            <a:ahLst/>
            <a:cxnLst/>
            <a:rect r="r" b="b" t="t" l="l"/>
            <a:pathLst>
              <a:path h="1907923" w="1907923">
                <a:moveTo>
                  <a:pt x="0" y="0"/>
                </a:moveTo>
                <a:lnTo>
                  <a:pt x="1907924" y="0"/>
                </a:lnTo>
                <a:lnTo>
                  <a:pt x="1907924" y="1907924"/>
                </a:lnTo>
                <a:lnTo>
                  <a:pt x="0" y="1907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74451" y="2942308"/>
            <a:ext cx="1538077" cy="1907923"/>
          </a:xfrm>
          <a:custGeom>
            <a:avLst/>
            <a:gdLst/>
            <a:ahLst/>
            <a:cxnLst/>
            <a:rect r="r" b="b" t="t" l="l"/>
            <a:pathLst>
              <a:path h="1907923" w="1538077">
                <a:moveTo>
                  <a:pt x="0" y="0"/>
                </a:moveTo>
                <a:lnTo>
                  <a:pt x="1538077" y="0"/>
                </a:lnTo>
                <a:lnTo>
                  <a:pt x="1538077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89527" y="7936231"/>
            <a:ext cx="1907923" cy="1907923"/>
          </a:xfrm>
          <a:custGeom>
            <a:avLst/>
            <a:gdLst/>
            <a:ahLst/>
            <a:cxnLst/>
            <a:rect r="r" b="b" t="t" l="l"/>
            <a:pathLst>
              <a:path h="1907923" w="1907923">
                <a:moveTo>
                  <a:pt x="0" y="0"/>
                </a:moveTo>
                <a:lnTo>
                  <a:pt x="1907924" y="0"/>
                </a:lnTo>
                <a:lnTo>
                  <a:pt x="1907924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1015" y="533355"/>
            <a:ext cx="12023813" cy="203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- FLUTTERFLOW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793327" y="4002081"/>
            <a:ext cx="1945643" cy="18838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11023400" y="6312295"/>
            <a:ext cx="1630131" cy="2500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0842164" y="6815027"/>
            <a:ext cx="1867971" cy="17926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4704826" y="2942308"/>
            <a:ext cx="395529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FRAMEWORK FLUTTER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87347" y="5036741"/>
            <a:ext cx="216883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JĘZYK DART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82146" y="7749669"/>
            <a:ext cx="407797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INTERFEJS DRAG &amp; DROP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8062" y="3413582"/>
            <a:ext cx="794206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Flutterflow bazuje na wydajnym i elastycznym frameworku Flutter, który umożliwia jednoczesne tworzenie aplikacji dla wielu platform, takich jak Android, iOS, web czy desktop.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8062" y="5512554"/>
            <a:ext cx="7938115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Projektowanie w Flutterflow odbywa się przy użyciu języka Dart. Dart jest wydajnym, obiektowym językiem programowania, który idealnie współpracuje z frameworkiem Flutter, umożliwiając szybki rozwój i łatwą skalowalność aplikacji.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8062" y="8125716"/>
            <a:ext cx="7942063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Interfejs Drag &amp; Drop umożliwia intuicyjne projektowanie interfejsu poprzez przeciąganie i upuszczanie elementów, eliminując potrzebę zaawansowanej wiedzy programistycznej. To narzędzie stawia na prostotę i efektywność w procesie tworzenia aplikacji.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494971" y="-248047"/>
            <a:ext cx="2523671" cy="2934501"/>
          </a:xfrm>
          <a:custGeom>
            <a:avLst/>
            <a:gdLst/>
            <a:ahLst/>
            <a:cxnLst/>
            <a:rect r="r" b="b" t="t" l="l"/>
            <a:pathLst>
              <a:path h="2934501" w="252367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1849918" y="219642"/>
            <a:ext cx="2520003" cy="2934501"/>
          </a:xfrm>
          <a:custGeom>
            <a:avLst/>
            <a:gdLst/>
            <a:ahLst/>
            <a:cxnLst/>
            <a:rect r="r" b="b" t="t" l="l"/>
            <a:pathLst>
              <a:path h="2934501" w="2520003">
                <a:moveTo>
                  <a:pt x="0" y="0"/>
                </a:moveTo>
                <a:lnTo>
                  <a:pt x="2520003" y="0"/>
                </a:lnTo>
                <a:lnTo>
                  <a:pt x="2520003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03. / 08.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2032" y="-1056671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1160" y="-633880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77327" y="205403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05834" y="3294747"/>
            <a:ext cx="5076333" cy="5076333"/>
          </a:xfrm>
          <a:custGeom>
            <a:avLst/>
            <a:gdLst/>
            <a:ahLst/>
            <a:cxnLst/>
            <a:rect r="r" b="b" t="t" l="l"/>
            <a:pathLst>
              <a:path h="5076333" w="5076333">
                <a:moveTo>
                  <a:pt x="0" y="0"/>
                </a:moveTo>
                <a:lnTo>
                  <a:pt x="5076332" y="0"/>
                </a:lnTo>
                <a:lnTo>
                  <a:pt x="5076332" y="5076333"/>
                </a:lnTo>
                <a:lnTo>
                  <a:pt x="0" y="5076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9823" y="1038225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BEZPIECZEŃSTWO DANYCH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3787" y="2647560"/>
            <a:ext cx="536514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MECHANIZMY AUTENTYKACJI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3787" y="3052182"/>
            <a:ext cx="536514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Zastosowane środki bezpieczeństwa obejmują skuteczne mechanizmy autentykacji w Firebase, które gwarantują, że tylko uprawnieni użytkownicy mają dostęp do aplikacji, zabezpieczając wrażliwe dane.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787" y="6601909"/>
            <a:ext cx="5365142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BEZPIECZNE PRZECHOWYWANIE DANYCH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787" y="7387531"/>
            <a:ext cx="5365142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Source Sans Pro"/>
              </a:rPr>
              <a:t>Dane w aplikacji są bezpieczne dzięki Firebase, który zapewnia nie tylko efektywne przechowywanie informacji, ale również zabezpiecza je przed nieautoryzowanym dostępem.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7356" y="2647560"/>
            <a:ext cx="463194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SZYFROWANIE KOMUNIKACJI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5027" y="6601909"/>
            <a:ext cx="340427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KONTROLA DOSTĘPU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4158" y="3023607"/>
            <a:ext cx="536514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Aplikacja korzysta z szyfrowania w celu zabezpieczenia komunikacji między urządzeniem a bazą danych Firebase, co minimalizuje ryzyko przechwycenia i nieautoryzowanego dostępu do przesyłanych informacji.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3202" y="6977956"/>
            <a:ext cx="519609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Monitoring dostępu do danych w czasie rzeczywistym w Firebase pozwala na szybkie wykrywanie i reagowanie na potencjalne zagrożenia, zwiększając ogólny poziom bezpieczeństwa aplikacji.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936760" y="-585043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289051" y="-297695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631844" y="9428607"/>
            <a:ext cx="265615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04. / 08.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DAF0JAgdIjs</dc:identifier>
  <dcterms:modified xsi:type="dcterms:W3CDTF">2011-08-01T06:04:30Z</dcterms:modified>
  <cp:revision>1</cp:revision>
  <dc:title>Prezentacja_Seminarium_1</dc:title>
</cp:coreProperties>
</file>